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713" r:id="rId3"/>
    <p:sldMasterId id="2147483785" r:id="rId4"/>
    <p:sldMasterId id="2147483803" r:id="rId5"/>
  </p:sldMasterIdLst>
  <p:sldIdLst>
    <p:sldId id="256" r:id="rId6"/>
    <p:sldId id="262" r:id="rId7"/>
    <p:sldId id="267" r:id="rId8"/>
    <p:sldId id="257" r:id="rId9"/>
    <p:sldId id="266" r:id="rId10"/>
    <p:sldId id="264" r:id="rId11"/>
    <p:sldId id="265" r:id="rId12"/>
    <p:sldId id="272" r:id="rId13"/>
    <p:sldId id="279" r:id="rId14"/>
    <p:sldId id="280" r:id="rId15"/>
    <p:sldId id="277" r:id="rId16"/>
    <p:sldId id="278" r:id="rId17"/>
    <p:sldId id="282" r:id="rId18"/>
    <p:sldId id="283" r:id="rId19"/>
    <p:sldId id="284" r:id="rId20"/>
    <p:sldId id="285" r:id="rId21"/>
    <p:sldId id="286" r:id="rId22"/>
    <p:sldId id="287" r:id="rId23"/>
    <p:sldId id="288" r:id="rId24"/>
    <p:sldId id="289" r:id="rId25"/>
    <p:sldId id="290" r:id="rId26"/>
    <p:sldId id="291" r:id="rId27"/>
    <p:sldId id="292" r:id="rId28"/>
    <p:sldId id="276" r:id="rId29"/>
    <p:sldId id="275" r:id="rId30"/>
    <p:sldId id="273" r:id="rId31"/>
    <p:sldId id="281" r:id="rId32"/>
    <p:sldId id="274" r:id="rId33"/>
    <p:sldId id="26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6" d="100"/>
          <a:sy n="76" d="100"/>
        </p:scale>
        <p:origin x="27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703992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84340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172918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204962D9-B450-4497-815A-476B8C67FE69}"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003399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1565280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352342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41739569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843642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04962D9-B450-4497-815A-476B8C67FE69}" type="slidenum">
              <a:rPr lang="en-IN" smtClean="0"/>
              <a:t>‹#›</a:t>
            </a:fld>
            <a:endParaRPr lang="en-IN"/>
          </a:p>
        </p:txBody>
      </p:sp>
    </p:spTree>
    <p:extLst>
      <p:ext uri="{BB962C8B-B14F-4D97-AF65-F5344CB8AC3E}">
        <p14:creationId xmlns:p14="http://schemas.microsoft.com/office/powerpoint/2010/main" val="3714983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0CF746-6068-4826-92B1-7727F069B9BB}"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3072338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0CF746-6068-4826-92B1-7727F069B9BB}"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303321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7082088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0CF746-6068-4826-92B1-7727F069B9BB}"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3348709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0CF746-6068-4826-92B1-7727F069B9BB}"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2290895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0CF746-6068-4826-92B1-7727F069B9BB}" type="datetimeFigureOut">
              <a:rPr lang="en-IN" smtClean="0"/>
              <a:t>26-05-2021</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5405751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0CF746-6068-4826-92B1-7727F069B9BB}" type="datetimeFigureOut">
              <a:rPr lang="en-IN" smtClean="0"/>
              <a:t>26-05-2021</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1446939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0CF746-6068-4826-92B1-7727F069B9BB}" type="datetimeFigureOut">
              <a:rPr lang="en-IN" smtClean="0"/>
              <a:t>26-05-2021</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1958245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B0CF746-6068-4826-92B1-7727F069B9BB}"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29060907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B0CF746-6068-4826-92B1-7727F069B9BB}"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2683123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0CF746-6068-4826-92B1-7727F069B9BB}"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38595192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0CF746-6068-4826-92B1-7727F069B9BB}"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DC113EE-6EA7-4663-8121-8EA06ADE349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75618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B0CF746-6068-4826-92B1-7727F069B9BB}"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16000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658222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B0CF746-6068-4826-92B1-7727F069B9BB}"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DC113EE-6EA7-4663-8121-8EA06ADE349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561300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EB0CF746-6068-4826-92B1-7727F069B9BB}"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468185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0CF746-6068-4826-92B1-7727F069B9BB}"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41089680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0CF746-6068-4826-92B1-7727F069B9BB}"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DC113EE-6EA7-4663-8121-8EA06ADE3497}" type="slidenum">
              <a:rPr lang="en-IN" smtClean="0"/>
              <a:t>‹#›</a:t>
            </a:fld>
            <a:endParaRPr lang="en-IN"/>
          </a:p>
        </p:txBody>
      </p:sp>
    </p:spTree>
    <p:extLst>
      <p:ext uri="{BB962C8B-B14F-4D97-AF65-F5344CB8AC3E}">
        <p14:creationId xmlns:p14="http://schemas.microsoft.com/office/powerpoint/2010/main" val="30099751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284205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9220823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6864748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41972245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C79588-C390-4830-9F7D-BD5CCB9041B5}" type="datetimeFigureOut">
              <a:rPr lang="en-IN" smtClean="0"/>
              <a:t>26-05-2021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890940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073171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5937270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BC79588-C390-4830-9F7D-BD5CCB9041B5}" type="datetimeFigureOut">
              <a:rPr lang="en-IN" smtClean="0"/>
              <a:t>26-05-2021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7887298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9264673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1425963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2738037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5703694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204962D9-B450-4497-815A-476B8C67FE69}"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4371180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0910225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073858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6893215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99389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C79588-C390-4830-9F7D-BD5CCB9041B5}" type="datetimeFigureOut">
              <a:rPr lang="en-IN" smtClean="0"/>
              <a:t>26-05-2021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5349763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04962D9-B450-4497-815A-476B8C67FE69}" type="slidenum">
              <a:rPr lang="en-IN" smtClean="0"/>
              <a:t>‹#›</a:t>
            </a:fld>
            <a:endParaRPr lang="en-IN"/>
          </a:p>
        </p:txBody>
      </p:sp>
    </p:spTree>
    <p:extLst>
      <p:ext uri="{BB962C8B-B14F-4D97-AF65-F5344CB8AC3E}">
        <p14:creationId xmlns:p14="http://schemas.microsoft.com/office/powerpoint/2010/main" val="37304727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4446065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2584077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1519542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5359228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C79588-C390-4830-9F7D-BD5CCB9041B5}" type="datetimeFigureOut">
              <a:rPr lang="en-IN" smtClean="0"/>
              <a:t>26-05-2021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32714233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136159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4270209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1814406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477961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6757850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6512760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41056966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414691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331586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5228964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7656053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9015697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7439011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8003380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4166501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BC79588-C390-4830-9F7D-BD5CCB9041B5}" type="datetimeFigureOut">
              <a:rPr lang="en-IN" smtClean="0"/>
              <a:t>26-05-2021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4081696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5266631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9968209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C79588-C390-4830-9F7D-BD5CCB9041B5}" type="datetimeFigureOut">
              <a:rPr lang="en-IN" smtClean="0"/>
              <a:t>26-05-2021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40969799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5809318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7788245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1683224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9112030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4117657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86547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53123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8823953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41172195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73905331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8921721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28838380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C79588-C390-4830-9F7D-BD5CCB9041B5}" type="datetimeFigureOut">
              <a:rPr lang="en-IN" smtClean="0"/>
              <a:t>26-05-2021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1810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C79588-C390-4830-9F7D-BD5CCB9041B5}" type="datetimeFigureOut">
              <a:rPr lang="en-IN" smtClean="0"/>
              <a:t>26-05-2021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04962D9-B450-4497-815A-476B8C67FE69}" type="slidenum">
              <a:rPr lang="en-IN" smtClean="0"/>
              <a:t>‹#›</a:t>
            </a:fld>
            <a:endParaRPr lang="en-IN"/>
          </a:p>
        </p:txBody>
      </p:sp>
    </p:spTree>
    <p:extLst>
      <p:ext uri="{BB962C8B-B14F-4D97-AF65-F5344CB8AC3E}">
        <p14:creationId xmlns:p14="http://schemas.microsoft.com/office/powerpoint/2010/main" val="3060353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21" Type="http://schemas.openxmlformats.org/officeDocument/2006/relationships/image" Target="../media/image7.pn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5.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21" Type="http://schemas.openxmlformats.org/officeDocument/2006/relationships/image" Target="../media/image7.png"/><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image" Target="../media/image6.pn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19" Type="http://schemas.openxmlformats.org/officeDocument/2006/relationships/image" Target="../media/image5.png"/><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BC79588-C390-4830-9F7D-BD5CCB9041B5}" type="datetimeFigureOut">
              <a:rPr lang="en-IN" smtClean="0"/>
              <a:t>26-05-2021</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04962D9-B450-4497-815A-476B8C67FE69}" type="slidenum">
              <a:rPr lang="en-IN" smtClean="0"/>
              <a:t>‹#›</a:t>
            </a:fld>
            <a:endParaRPr lang="en-IN"/>
          </a:p>
        </p:txBody>
      </p:sp>
    </p:spTree>
    <p:extLst>
      <p:ext uri="{BB962C8B-B14F-4D97-AF65-F5344CB8AC3E}">
        <p14:creationId xmlns:p14="http://schemas.microsoft.com/office/powerpoint/2010/main" val="15242711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B0CF746-6068-4826-92B1-7727F069B9BB}" type="datetimeFigureOut">
              <a:rPr lang="en-IN" smtClean="0"/>
              <a:t>26-05-2021</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DC113EE-6EA7-4663-8121-8EA06ADE3497}" type="slidenum">
              <a:rPr lang="en-IN" smtClean="0"/>
              <a:t>‹#›</a:t>
            </a:fld>
            <a:endParaRPr lang="en-IN"/>
          </a:p>
        </p:txBody>
      </p:sp>
    </p:spTree>
    <p:extLst>
      <p:ext uri="{BB962C8B-B14F-4D97-AF65-F5344CB8AC3E}">
        <p14:creationId xmlns:p14="http://schemas.microsoft.com/office/powerpoint/2010/main" val="137705383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BC79588-C390-4830-9F7D-BD5CCB9041B5}" type="datetimeFigureOut">
              <a:rPr lang="en-IN" smtClean="0"/>
              <a:t>26-05-2021</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04962D9-B450-4497-815A-476B8C67FE69}" type="slidenum">
              <a:rPr lang="en-IN" smtClean="0"/>
              <a:t>‹#›</a:t>
            </a:fld>
            <a:endParaRPr lang="en-IN"/>
          </a:p>
        </p:txBody>
      </p:sp>
    </p:spTree>
    <p:extLst>
      <p:ext uri="{BB962C8B-B14F-4D97-AF65-F5344CB8AC3E}">
        <p14:creationId xmlns:p14="http://schemas.microsoft.com/office/powerpoint/2010/main" val="377572050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effectLst>
            <a:outerShdw blurRad="228600" algn="ctr" rotWithShape="0">
              <a:prstClr val="black">
                <a:alpha val="53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228600" algn="ctr" rotWithShape="0">
              <a:prstClr val="black">
                <a:alpha val="53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effectLst>
            <a:outerShdw blurRad="228600" algn="ctr" rotWithShape="0">
              <a:prstClr val="black">
                <a:alpha val="53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effectLst>
            <a:outerShdw blurRad="228600" algn="ctr" rotWithShape="0">
              <a:prstClr val="black">
                <a:alpha val="53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BC79588-C390-4830-9F7D-BD5CCB9041B5}" type="datetimeFigureOut">
              <a:rPr lang="en-IN" smtClean="0"/>
              <a:t>26-05-2021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04962D9-B450-4497-815A-476B8C67FE69}" type="slidenum">
              <a:rPr lang="en-IN" smtClean="0"/>
              <a:t>‹#›</a:t>
            </a:fld>
            <a:endParaRPr lang="en-IN"/>
          </a:p>
        </p:txBody>
      </p:sp>
    </p:spTree>
    <p:extLst>
      <p:ext uri="{BB962C8B-B14F-4D97-AF65-F5344CB8AC3E}">
        <p14:creationId xmlns:p14="http://schemas.microsoft.com/office/powerpoint/2010/main" val="3644196993"/>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BC79588-C390-4830-9F7D-BD5CCB9041B5}" type="datetimeFigureOut">
              <a:rPr lang="en-IN" smtClean="0"/>
              <a:t>26-05-2021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04962D9-B450-4497-815A-476B8C67FE69}" type="slidenum">
              <a:rPr lang="en-IN" smtClean="0"/>
              <a:t>‹#›</a:t>
            </a:fld>
            <a:endParaRPr lang="en-IN"/>
          </a:p>
        </p:txBody>
      </p:sp>
    </p:spTree>
    <p:extLst>
      <p:ext uri="{BB962C8B-B14F-4D97-AF65-F5344CB8AC3E}">
        <p14:creationId xmlns:p14="http://schemas.microsoft.com/office/powerpoint/2010/main" val="3345971019"/>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energy.economictimes.indiatimes.com/news/power/govt-eesl-to-install-10-lakh-led-lights-in-seven-andhra-districts/58999252" TargetMode="External"/><Relationship Id="rId2" Type="http://schemas.openxmlformats.org/officeDocument/2006/relationships/hyperlink" Target="https://www.tvilight.com/wp-content/uploads/2019/06/Jaipur-Smart-City-Lighting-Tvilight-Case-Study.pdf" TargetMode="External"/><Relationship Id="rId1" Type="http://schemas.openxmlformats.org/officeDocument/2006/relationships/slideLayout" Target="../slideLayouts/slideLayout24.xml"/><Relationship Id="rId6" Type="http://schemas.openxmlformats.org/officeDocument/2006/relationships/hyperlink" Target="https://www.researchgate.net/publication/349587224_Smart_streetlights_in_Smart_City_a_case_study_of_Sheffield" TargetMode="External"/><Relationship Id="rId5" Type="http://schemas.openxmlformats.org/officeDocument/2006/relationships/hyperlink" Target="https://www.researchgate.net/publication/323560518_IoT-enabled_Smart_Lighting_Systems_for_Smart_Cities" TargetMode="External"/><Relationship Id="rId4" Type="http://schemas.openxmlformats.org/officeDocument/2006/relationships/hyperlink" Target="https://www.thehindubusinessline.com/news/national/eesl-to-retrofit-45-lakh-streetlights-in-hyderabad-ties-up-with-ghmc/article9748694.e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3262" y="799926"/>
            <a:ext cx="8144134" cy="1373070"/>
          </a:xfrm>
        </p:spPr>
        <p:txBody>
          <a:bodyPr/>
          <a:lstStyle/>
          <a:p>
            <a:pPr algn="ctr"/>
            <a:r>
              <a:rPr lang="en-IN" sz="4400" dirty="0"/>
              <a:t>Control Systems - ECE2010</a:t>
            </a:r>
            <a:br>
              <a:rPr lang="en-IN" sz="4400" dirty="0"/>
            </a:br>
            <a:r>
              <a:rPr lang="en-IN" sz="4400" dirty="0"/>
              <a:t>Review - III</a:t>
            </a:r>
          </a:p>
        </p:txBody>
      </p:sp>
      <p:sp>
        <p:nvSpPr>
          <p:cNvPr id="3" name="Subtitle 2"/>
          <p:cNvSpPr>
            <a:spLocks noGrp="1"/>
          </p:cNvSpPr>
          <p:nvPr>
            <p:ph type="subTitle" idx="1"/>
          </p:nvPr>
        </p:nvSpPr>
        <p:spPr>
          <a:xfrm>
            <a:off x="141479" y="3063261"/>
            <a:ext cx="8180400" cy="1030567"/>
          </a:xfrm>
        </p:spPr>
        <p:txBody>
          <a:bodyPr/>
          <a:lstStyle/>
          <a:p>
            <a:r>
              <a:rPr lang="en-IN" sz="4000" b="1" dirty="0"/>
              <a:t>SMART STREET LIGHT SYSTEM</a:t>
            </a:r>
            <a:endParaRPr lang="en-IN" b="1" dirty="0"/>
          </a:p>
          <a:p>
            <a:endParaRPr lang="en-IN" dirty="0"/>
          </a:p>
        </p:txBody>
      </p:sp>
      <p:sp>
        <p:nvSpPr>
          <p:cNvPr id="4" name="Rectangle 3"/>
          <p:cNvSpPr/>
          <p:nvPr/>
        </p:nvSpPr>
        <p:spPr>
          <a:xfrm>
            <a:off x="296272" y="4588409"/>
            <a:ext cx="6096000" cy="1015663"/>
          </a:xfrm>
          <a:prstGeom prst="rect">
            <a:avLst/>
          </a:prstGeom>
        </p:spPr>
        <p:txBody>
          <a:bodyPr>
            <a:spAutoFit/>
          </a:bodyPr>
          <a:lstStyle/>
          <a:p>
            <a:r>
              <a:rPr lang="en-IN" sz="2000" dirty="0"/>
              <a:t>Amsuri Srinivas Anand – 18BEC0567</a:t>
            </a:r>
          </a:p>
          <a:p>
            <a:endParaRPr lang="en-IN" sz="2000" dirty="0"/>
          </a:p>
          <a:p>
            <a:r>
              <a:rPr lang="en-IN" sz="2000" dirty="0"/>
              <a:t>VUYYURI NIKITH VARMA – 19BEC0658</a:t>
            </a:r>
          </a:p>
        </p:txBody>
      </p:sp>
      <p:sp>
        <p:nvSpPr>
          <p:cNvPr id="5" name="TextBox 4"/>
          <p:cNvSpPr txBox="1"/>
          <p:nvPr/>
        </p:nvSpPr>
        <p:spPr>
          <a:xfrm>
            <a:off x="7481455" y="5661891"/>
            <a:ext cx="4405744" cy="954107"/>
          </a:xfrm>
          <a:prstGeom prst="rect">
            <a:avLst/>
          </a:prstGeom>
          <a:noFill/>
        </p:spPr>
        <p:txBody>
          <a:bodyPr wrap="square" rtlCol="0">
            <a:spAutoFit/>
          </a:bodyPr>
          <a:lstStyle/>
          <a:p>
            <a:pPr algn="just"/>
            <a:r>
              <a:rPr lang="en-IN" sz="2800" dirty="0"/>
              <a:t>FACULTY: DR.BAGUBALI A</a:t>
            </a:r>
          </a:p>
          <a:p>
            <a:pPr algn="just"/>
            <a:r>
              <a:rPr lang="en-IN" sz="2800" dirty="0"/>
              <a:t>SLOT:G2+TG2</a:t>
            </a:r>
            <a:endParaRPr lang="en-US" sz="2800" dirty="0"/>
          </a:p>
        </p:txBody>
      </p:sp>
      <p:pic>
        <p:nvPicPr>
          <p:cNvPr id="7" name="Picture 6">
            <a:extLst>
              <a:ext uri="{FF2B5EF4-FFF2-40B4-BE49-F238E27FC236}">
                <a16:creationId xmlns:a16="http://schemas.microsoft.com/office/drawing/2014/main" id="{7C44F772-8AD6-4D55-8E01-3BFC6152DA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9280" y="2620917"/>
            <a:ext cx="2871241" cy="1616165"/>
          </a:xfrm>
          <a:prstGeom prst="rect">
            <a:avLst/>
          </a:prstGeom>
        </p:spPr>
      </p:pic>
    </p:spTree>
    <p:extLst>
      <p:ext uri="{BB962C8B-B14F-4D97-AF65-F5344CB8AC3E}">
        <p14:creationId xmlns:p14="http://schemas.microsoft.com/office/powerpoint/2010/main" val="25178555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D6EA29F-33DA-4145-B968-3F6830DC03CC}"/>
              </a:ext>
            </a:extLst>
          </p:cNvPr>
          <p:cNvSpPr txBox="1"/>
          <p:nvPr/>
        </p:nvSpPr>
        <p:spPr>
          <a:xfrm>
            <a:off x="302004" y="1249960"/>
            <a:ext cx="6583260" cy="369332"/>
          </a:xfrm>
          <a:prstGeom prst="rect">
            <a:avLst/>
          </a:prstGeom>
          <a:noFill/>
        </p:spPr>
        <p:txBody>
          <a:bodyPr wrap="square">
            <a:spAutoFit/>
          </a:bodyPr>
          <a:lstStyle/>
          <a:p>
            <a:r>
              <a:rPr lang="en-US" sz="1800" b="1" u="sng" dirty="0">
                <a:solidFill>
                  <a:schemeClr val="bg1"/>
                </a:solidFill>
              </a:rPr>
              <a:t>Primary functions of </a:t>
            </a:r>
            <a:r>
              <a:rPr lang="en-US" b="1" u="sng" dirty="0">
                <a:solidFill>
                  <a:schemeClr val="bg1"/>
                </a:solidFill>
              </a:rPr>
              <a:t>smart street light system:</a:t>
            </a:r>
            <a:endParaRPr lang="en-IN" u="sng" dirty="0">
              <a:solidFill>
                <a:schemeClr val="bg1"/>
              </a:solidFill>
            </a:endParaRPr>
          </a:p>
        </p:txBody>
      </p:sp>
      <p:pic>
        <p:nvPicPr>
          <p:cNvPr id="9" name="Picture 8">
            <a:extLst>
              <a:ext uri="{FF2B5EF4-FFF2-40B4-BE49-F238E27FC236}">
                <a16:creationId xmlns:a16="http://schemas.microsoft.com/office/drawing/2014/main" id="{EB7F2B1D-70DA-4E0B-AFEA-82D76EA9E9A1}"/>
              </a:ext>
            </a:extLst>
          </p:cNvPr>
          <p:cNvPicPr>
            <a:picLocks noChangeAspect="1"/>
          </p:cNvPicPr>
          <p:nvPr/>
        </p:nvPicPr>
        <p:blipFill rotWithShape="1">
          <a:blip r:embed="rId2"/>
          <a:srcRect l="63371" t="21162" r="5666" b="23058"/>
          <a:stretch/>
        </p:blipFill>
        <p:spPr>
          <a:xfrm>
            <a:off x="2751589" y="1895912"/>
            <a:ext cx="5092117" cy="4592866"/>
          </a:xfrm>
          <a:prstGeom prst="rect">
            <a:avLst/>
          </a:prstGeom>
        </p:spPr>
      </p:pic>
    </p:spTree>
    <p:extLst>
      <p:ext uri="{BB962C8B-B14F-4D97-AF65-F5344CB8AC3E}">
        <p14:creationId xmlns:p14="http://schemas.microsoft.com/office/powerpoint/2010/main" val="3519417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9B439-3CC8-4DED-BE1B-9F515D15EDB9}"/>
              </a:ext>
            </a:extLst>
          </p:cNvPr>
          <p:cNvSpPr txBox="1"/>
          <p:nvPr/>
        </p:nvSpPr>
        <p:spPr>
          <a:xfrm>
            <a:off x="645952" y="436228"/>
            <a:ext cx="8495951" cy="4247317"/>
          </a:xfrm>
          <a:prstGeom prst="rect">
            <a:avLst/>
          </a:prstGeom>
          <a:noFill/>
        </p:spPr>
        <p:txBody>
          <a:bodyPr wrap="square">
            <a:spAutoFit/>
          </a:bodyPr>
          <a:lstStyle/>
          <a:p>
            <a:r>
              <a:rPr lang="en-US" sz="3600" u="sng" dirty="0">
                <a:solidFill>
                  <a:schemeClr val="bg1"/>
                </a:solidFill>
              </a:rPr>
              <a:t>Existing Method</a:t>
            </a:r>
            <a:r>
              <a:rPr lang="en-US" sz="3600" dirty="0"/>
              <a:t>:</a:t>
            </a:r>
          </a:p>
          <a:p>
            <a:endParaRPr lang="en-US" dirty="0"/>
          </a:p>
          <a:p>
            <a:r>
              <a:rPr lang="en-US" dirty="0"/>
              <a:t> Many places in India especially rural regions, still use sodium lamps and HID lamps on streets. These consume a lot of electricity and should be avoided at any cost. Now a days, LED are in trend and they are very efficient when compared to these traditional ones. LEDs consume less electricity and are easy to replace. But we still need an efficient way to organize these lights in order to reduce the power consumption as much as possible. Maintenance of these lights is very tiresome process. So, many people around have done some experiments and come up with very unique solutions to tackle these problems Maintenance and trying to reduce the power consumption using latest technologies can be implemented</a:t>
            </a:r>
          </a:p>
          <a:p>
            <a:endParaRPr lang="en-US" dirty="0"/>
          </a:p>
          <a:p>
            <a:endParaRPr lang="en-IN" dirty="0"/>
          </a:p>
        </p:txBody>
      </p:sp>
    </p:spTree>
    <p:extLst>
      <p:ext uri="{BB962C8B-B14F-4D97-AF65-F5344CB8AC3E}">
        <p14:creationId xmlns:p14="http://schemas.microsoft.com/office/powerpoint/2010/main" val="1644612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CCE586-3760-4B55-BE5E-656CC018DA74}"/>
              </a:ext>
            </a:extLst>
          </p:cNvPr>
          <p:cNvSpPr txBox="1"/>
          <p:nvPr/>
        </p:nvSpPr>
        <p:spPr>
          <a:xfrm>
            <a:off x="889233" y="562061"/>
            <a:ext cx="9638949" cy="6186309"/>
          </a:xfrm>
          <a:prstGeom prst="rect">
            <a:avLst/>
          </a:prstGeom>
          <a:noFill/>
        </p:spPr>
        <p:txBody>
          <a:bodyPr wrap="square">
            <a:spAutoFit/>
          </a:bodyPr>
          <a:lstStyle/>
          <a:p>
            <a:r>
              <a:rPr lang="en-US" sz="3600" u="sng" dirty="0">
                <a:solidFill>
                  <a:schemeClr val="bg1"/>
                </a:solidFill>
              </a:rPr>
              <a:t>Proposed Method: </a:t>
            </a:r>
          </a:p>
          <a:p>
            <a:r>
              <a:rPr lang="en-US" dirty="0"/>
              <a:t>Previously we have seen many techniques used by many researchers and companies to handle the problem of energy conservation with smart street lights. Not all ideas are efficient to implement in the current scenario, but we have some ideas as an inspiration and designed a technique of our own. The method we proposed depends on the communication of the lights or devices among themselves. Initially, the lights on the street are turned OFF. </a:t>
            </a:r>
          </a:p>
          <a:p>
            <a:r>
              <a:rPr lang="en-US" dirty="0"/>
              <a:t>                     When a person or a vehicle is approaching near the device, the light above the object is turned ON and the next light is also turned ON while keeping the first light ON, and the next light is kept ON irrespective of the movement of the object. When the person moves forward then the second light sends a signal to the next light for turning it ON and turning OFF the first light. All the lights communicate with each other using Wi-Fi. In this way 2 lights can be turned ON at a time providing enough vision for the person/object to move across the street. Switching ON two lights at once is convenient rather than turning ON one light when the person is under the light and switching it OFF when the person moves forward and consequently repeat this through the travel of the person/object. Continuous switching ON/OFF lights is very inefficient but it consumes electricity and can also decrease the life time of the street lights leading to frequent replacement. This proposed method can be used in real time applications. In our proposed we have selected a method where less energy is consumed by the lights even though LED consume less energy. </a:t>
            </a:r>
            <a:endParaRPr lang="en-IN" dirty="0"/>
          </a:p>
        </p:txBody>
      </p:sp>
    </p:spTree>
    <p:extLst>
      <p:ext uri="{BB962C8B-B14F-4D97-AF65-F5344CB8AC3E}">
        <p14:creationId xmlns:p14="http://schemas.microsoft.com/office/powerpoint/2010/main" val="2086921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33463-DD04-4FAC-A5E5-C0D680C2AAA2}"/>
              </a:ext>
            </a:extLst>
          </p:cNvPr>
          <p:cNvPicPr>
            <a:picLocks noChangeAspect="1"/>
          </p:cNvPicPr>
          <p:nvPr/>
        </p:nvPicPr>
        <p:blipFill rotWithShape="1">
          <a:blip r:embed="rId2"/>
          <a:srcRect l="25596" t="18104" r="27684" b="12905"/>
          <a:stretch/>
        </p:blipFill>
        <p:spPr>
          <a:xfrm>
            <a:off x="2273417" y="1216838"/>
            <a:ext cx="6618913" cy="5007794"/>
          </a:xfrm>
          <a:prstGeom prst="rect">
            <a:avLst/>
          </a:prstGeom>
        </p:spPr>
      </p:pic>
    </p:spTree>
    <p:extLst>
      <p:ext uri="{BB962C8B-B14F-4D97-AF65-F5344CB8AC3E}">
        <p14:creationId xmlns:p14="http://schemas.microsoft.com/office/powerpoint/2010/main" val="1741141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C8E342-4B5F-4F61-9B62-6E5F56D9371A}"/>
              </a:ext>
            </a:extLst>
          </p:cNvPr>
          <p:cNvPicPr>
            <a:picLocks noChangeAspect="1"/>
          </p:cNvPicPr>
          <p:nvPr/>
        </p:nvPicPr>
        <p:blipFill rotWithShape="1">
          <a:blip r:embed="rId2"/>
          <a:srcRect l="17821" t="21774" r="25001" b="8380"/>
          <a:stretch/>
        </p:blipFill>
        <p:spPr>
          <a:xfrm>
            <a:off x="2172749" y="1493240"/>
            <a:ext cx="6971251" cy="4790114"/>
          </a:xfrm>
          <a:prstGeom prst="rect">
            <a:avLst/>
          </a:prstGeom>
        </p:spPr>
      </p:pic>
    </p:spTree>
    <p:extLst>
      <p:ext uri="{BB962C8B-B14F-4D97-AF65-F5344CB8AC3E}">
        <p14:creationId xmlns:p14="http://schemas.microsoft.com/office/powerpoint/2010/main" val="4035661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AB136-51CC-4017-8741-DA7907C0AC33}"/>
              </a:ext>
            </a:extLst>
          </p:cNvPr>
          <p:cNvPicPr>
            <a:picLocks noChangeAspect="1"/>
          </p:cNvPicPr>
          <p:nvPr/>
        </p:nvPicPr>
        <p:blipFill rotWithShape="1">
          <a:blip r:embed="rId2"/>
          <a:srcRect l="18303" t="16514" r="22247" b="8257"/>
          <a:stretch/>
        </p:blipFill>
        <p:spPr>
          <a:xfrm>
            <a:off x="2088859" y="1333850"/>
            <a:ext cx="7248088" cy="5159229"/>
          </a:xfrm>
          <a:prstGeom prst="rect">
            <a:avLst/>
          </a:prstGeom>
        </p:spPr>
      </p:pic>
    </p:spTree>
    <p:extLst>
      <p:ext uri="{BB962C8B-B14F-4D97-AF65-F5344CB8AC3E}">
        <p14:creationId xmlns:p14="http://schemas.microsoft.com/office/powerpoint/2010/main" val="2305262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D8296-1377-416D-943C-D253AFA0A4ED}"/>
              </a:ext>
            </a:extLst>
          </p:cNvPr>
          <p:cNvPicPr>
            <a:picLocks noChangeAspect="1"/>
          </p:cNvPicPr>
          <p:nvPr/>
        </p:nvPicPr>
        <p:blipFill rotWithShape="1">
          <a:blip r:embed="rId2"/>
          <a:srcRect l="17821" t="15046" r="19289" b="10948"/>
          <a:stretch/>
        </p:blipFill>
        <p:spPr>
          <a:xfrm>
            <a:off x="1929468" y="891330"/>
            <a:ext cx="7667538" cy="5075339"/>
          </a:xfrm>
          <a:prstGeom prst="rect">
            <a:avLst/>
          </a:prstGeom>
        </p:spPr>
      </p:pic>
    </p:spTree>
    <p:extLst>
      <p:ext uri="{BB962C8B-B14F-4D97-AF65-F5344CB8AC3E}">
        <p14:creationId xmlns:p14="http://schemas.microsoft.com/office/powerpoint/2010/main" val="462644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A6206-174B-413B-924B-11A8E6FC6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82" y="409500"/>
            <a:ext cx="11258025" cy="6075190"/>
          </a:xfrm>
          <a:prstGeom prst="rect">
            <a:avLst/>
          </a:prstGeom>
        </p:spPr>
      </p:pic>
    </p:spTree>
    <p:extLst>
      <p:ext uri="{BB962C8B-B14F-4D97-AF65-F5344CB8AC3E}">
        <p14:creationId xmlns:p14="http://schemas.microsoft.com/office/powerpoint/2010/main" val="3881678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EC334-A526-4BD0-A2D9-080FCB828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14" y="285226"/>
            <a:ext cx="11774954" cy="6401324"/>
          </a:xfrm>
          <a:prstGeom prst="rect">
            <a:avLst/>
          </a:prstGeom>
        </p:spPr>
      </p:pic>
    </p:spTree>
    <p:extLst>
      <p:ext uri="{BB962C8B-B14F-4D97-AF65-F5344CB8AC3E}">
        <p14:creationId xmlns:p14="http://schemas.microsoft.com/office/powerpoint/2010/main" val="1011475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99A15-4FD6-4FDB-B3B7-58188418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72" y="218115"/>
            <a:ext cx="11838052" cy="6477960"/>
          </a:xfrm>
          <a:prstGeom prst="rect">
            <a:avLst/>
          </a:prstGeom>
        </p:spPr>
      </p:pic>
    </p:spTree>
    <p:extLst>
      <p:ext uri="{BB962C8B-B14F-4D97-AF65-F5344CB8AC3E}">
        <p14:creationId xmlns:p14="http://schemas.microsoft.com/office/powerpoint/2010/main" val="239174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Introduction</a:t>
            </a:r>
            <a:endParaRPr lang="en-US" sz="5400" dirty="0"/>
          </a:p>
        </p:txBody>
      </p:sp>
      <p:sp>
        <p:nvSpPr>
          <p:cNvPr id="3" name="Content Placeholder 2"/>
          <p:cNvSpPr>
            <a:spLocks noGrp="1"/>
          </p:cNvSpPr>
          <p:nvPr>
            <p:ph idx="1"/>
          </p:nvPr>
        </p:nvSpPr>
        <p:spPr>
          <a:xfrm>
            <a:off x="680321" y="2336873"/>
            <a:ext cx="10384843" cy="3599316"/>
          </a:xfrm>
        </p:spPr>
        <p:txBody>
          <a:bodyPr/>
          <a:lstStyle/>
          <a:p>
            <a:pPr algn="just"/>
            <a:r>
              <a:rPr lang="en-US" dirty="0"/>
              <a:t>Now a days, the power consumption due to street lights is rising up. There are no people to monitor their activity, all night long and sometimes in the day time also we can see them ON itself. This is because it requires some man power to do, if the person ON the lights in the evening and went away then the lights would we be ON throughout the night and sometimes, even in the morning, if the person fails to OFF the lights they will glow in the morning too. So to solve this problem, we came up with the automatic street light system, which can reduce the power consumption efficiently. </a:t>
            </a:r>
          </a:p>
        </p:txBody>
      </p:sp>
    </p:spTree>
    <p:extLst>
      <p:ext uri="{BB962C8B-B14F-4D97-AF65-F5344CB8AC3E}">
        <p14:creationId xmlns:p14="http://schemas.microsoft.com/office/powerpoint/2010/main" val="302461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FA35B-24EE-45B9-90D2-9E8047C5A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46" y="209725"/>
            <a:ext cx="11956412" cy="6500637"/>
          </a:xfrm>
          <a:prstGeom prst="rect">
            <a:avLst/>
          </a:prstGeom>
        </p:spPr>
      </p:pic>
    </p:spTree>
    <p:extLst>
      <p:ext uri="{BB962C8B-B14F-4D97-AF65-F5344CB8AC3E}">
        <p14:creationId xmlns:p14="http://schemas.microsoft.com/office/powerpoint/2010/main" val="807943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CCDEE-8C9F-4CE2-AF29-9CB52B391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0" y="218114"/>
            <a:ext cx="11848549" cy="6492248"/>
          </a:xfrm>
          <a:prstGeom prst="rect">
            <a:avLst/>
          </a:prstGeom>
        </p:spPr>
      </p:pic>
    </p:spTree>
    <p:extLst>
      <p:ext uri="{BB962C8B-B14F-4D97-AF65-F5344CB8AC3E}">
        <p14:creationId xmlns:p14="http://schemas.microsoft.com/office/powerpoint/2010/main" val="2816438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9502E6-8BDB-4FC6-8495-33D15E21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12" y="247658"/>
            <a:ext cx="11887201" cy="6438891"/>
          </a:xfrm>
          <a:prstGeom prst="rect">
            <a:avLst/>
          </a:prstGeom>
        </p:spPr>
      </p:pic>
    </p:spTree>
    <p:extLst>
      <p:ext uri="{BB962C8B-B14F-4D97-AF65-F5344CB8AC3E}">
        <p14:creationId xmlns:p14="http://schemas.microsoft.com/office/powerpoint/2010/main" val="3237691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139EF-C36F-4328-91CC-17497B6F7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18" y="268448"/>
            <a:ext cx="11890240" cy="6418102"/>
          </a:xfrm>
          <a:prstGeom prst="rect">
            <a:avLst/>
          </a:prstGeom>
        </p:spPr>
      </p:pic>
    </p:spTree>
    <p:extLst>
      <p:ext uri="{BB962C8B-B14F-4D97-AF65-F5344CB8AC3E}">
        <p14:creationId xmlns:p14="http://schemas.microsoft.com/office/powerpoint/2010/main" val="1672284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95B743-724E-4BC5-8A2C-F5D1A5E6F081}"/>
              </a:ext>
            </a:extLst>
          </p:cNvPr>
          <p:cNvSpPr txBox="1"/>
          <p:nvPr/>
        </p:nvSpPr>
        <p:spPr>
          <a:xfrm>
            <a:off x="880844" y="343949"/>
            <a:ext cx="9404059" cy="4524315"/>
          </a:xfrm>
          <a:prstGeom prst="rect">
            <a:avLst/>
          </a:prstGeom>
          <a:noFill/>
        </p:spPr>
        <p:txBody>
          <a:bodyPr wrap="square">
            <a:spAutoFit/>
          </a:bodyPr>
          <a:lstStyle/>
          <a:p>
            <a:r>
              <a:rPr lang="en-US" sz="3600" u="sng" dirty="0">
                <a:solidFill>
                  <a:schemeClr val="bg1"/>
                </a:solidFill>
              </a:rPr>
              <a:t>Results and Discussions:</a:t>
            </a:r>
          </a:p>
          <a:p>
            <a:endParaRPr lang="en-US" dirty="0"/>
          </a:p>
          <a:p>
            <a:endParaRPr lang="en-US" dirty="0"/>
          </a:p>
          <a:p>
            <a:r>
              <a:rPr lang="en-US" dirty="0"/>
              <a:t> The expected outcome for the software – hardware union is that the neighboring lights of the sensor which detects object should turn ON. That is taking 3 nodes into consideration, let them be Node A, Node B, and Node C. If there is an object detected at Node A the light turns ON not only at Node A but also at Node B. While turning on the light the sensor is also turned on to allow the light to continue this state. And upon perceiving an object at Node B this switches Node C’s light on while keeping Node A on as well. If there were to be another node, Node D, then when the object is detected at Node C only Node B, C and D have their lights turned on and the Node A light is turned off along with the IR switch. Firstly, the project was made for an individual unit to test out the basic functions and to make sure the basic functionalities, i.e., PIR sensor detecting objects, light turning ON based on input, updating of switch status to the cloud, etc. of the project work fine</a:t>
            </a:r>
            <a:endParaRPr lang="en-IN" dirty="0"/>
          </a:p>
        </p:txBody>
      </p:sp>
    </p:spTree>
    <p:extLst>
      <p:ext uri="{BB962C8B-B14F-4D97-AF65-F5344CB8AC3E}">
        <p14:creationId xmlns:p14="http://schemas.microsoft.com/office/powerpoint/2010/main" val="476994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E09BB-63F5-4494-8892-C60A622C9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008" y="792404"/>
            <a:ext cx="9362230" cy="5273191"/>
          </a:xfrm>
          <a:prstGeom prst="rect">
            <a:avLst/>
          </a:prstGeom>
        </p:spPr>
      </p:pic>
    </p:spTree>
    <p:extLst>
      <p:ext uri="{BB962C8B-B14F-4D97-AF65-F5344CB8AC3E}">
        <p14:creationId xmlns:p14="http://schemas.microsoft.com/office/powerpoint/2010/main" val="350068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FD2A6-DFD8-404B-83B3-8EA777C132B5}"/>
              </a:ext>
            </a:extLst>
          </p:cNvPr>
          <p:cNvSpPr txBox="1"/>
          <p:nvPr/>
        </p:nvSpPr>
        <p:spPr>
          <a:xfrm>
            <a:off x="405234" y="349251"/>
            <a:ext cx="9201150" cy="2862322"/>
          </a:xfrm>
          <a:prstGeom prst="rect">
            <a:avLst/>
          </a:prstGeom>
          <a:noFill/>
        </p:spPr>
        <p:txBody>
          <a:bodyPr wrap="square">
            <a:spAutoFit/>
          </a:bodyPr>
          <a:lstStyle/>
          <a:p>
            <a:r>
              <a:rPr lang="en-US" sz="3600" u="sng" dirty="0">
                <a:solidFill>
                  <a:schemeClr val="bg1"/>
                </a:solidFill>
              </a:rPr>
              <a:t>Research:-</a:t>
            </a:r>
          </a:p>
          <a:p>
            <a:endParaRPr lang="en-US" u="sng" dirty="0">
              <a:solidFill>
                <a:schemeClr val="bg1"/>
              </a:solidFill>
            </a:endParaRPr>
          </a:p>
          <a:p>
            <a:endParaRPr lang="en-US" u="sng" dirty="0">
              <a:solidFill>
                <a:schemeClr val="bg1"/>
              </a:solidFill>
            </a:endParaRPr>
          </a:p>
          <a:p>
            <a:r>
              <a:rPr lang="en-US" dirty="0"/>
              <a:t> The establishment of smart street lights in India has brought a lot of change to the country. On October 7th, 2019, a total of 1 million that is 10Lakh smart street lights have been installed across the country, which is a huge milestone as it saves 6.71 billion Kilo Watts which is huge. It also reduces the emission of 4.6 million tons of carbon dioxide that too every year, also nearly 13,000 jobs have also been created because of this project.</a:t>
            </a:r>
            <a:endParaRPr lang="en-IN" dirty="0"/>
          </a:p>
        </p:txBody>
      </p:sp>
      <p:pic>
        <p:nvPicPr>
          <p:cNvPr id="5" name="Picture 4">
            <a:extLst>
              <a:ext uri="{FF2B5EF4-FFF2-40B4-BE49-F238E27FC236}">
                <a16:creationId xmlns:a16="http://schemas.microsoft.com/office/drawing/2014/main" id="{A78B2EB0-C9AF-4A55-BA7C-B0E8A60E0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462" y="3212983"/>
            <a:ext cx="9201150" cy="3295766"/>
          </a:xfrm>
          <a:prstGeom prst="rect">
            <a:avLst/>
          </a:prstGeom>
        </p:spPr>
      </p:pic>
    </p:spTree>
    <p:extLst>
      <p:ext uri="{BB962C8B-B14F-4D97-AF65-F5344CB8AC3E}">
        <p14:creationId xmlns:p14="http://schemas.microsoft.com/office/powerpoint/2010/main" val="1881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840CD2-7C90-48A7-9196-851CE00C8D12}"/>
              </a:ext>
            </a:extLst>
          </p:cNvPr>
          <p:cNvSpPr txBox="1"/>
          <p:nvPr/>
        </p:nvSpPr>
        <p:spPr>
          <a:xfrm>
            <a:off x="897622" y="1030440"/>
            <a:ext cx="8657439" cy="4247317"/>
          </a:xfrm>
          <a:prstGeom prst="rect">
            <a:avLst/>
          </a:prstGeom>
          <a:noFill/>
        </p:spPr>
        <p:txBody>
          <a:bodyPr wrap="square">
            <a:spAutoFit/>
          </a:bodyPr>
          <a:lstStyle/>
          <a:p>
            <a:r>
              <a:rPr lang="en-US" sz="3600" u="sng" dirty="0">
                <a:solidFill>
                  <a:schemeClr val="bg1"/>
                </a:solidFill>
              </a:rPr>
              <a:t>Future Works: </a:t>
            </a:r>
          </a:p>
          <a:p>
            <a:endParaRPr lang="en-US" u="sng" dirty="0">
              <a:solidFill>
                <a:schemeClr val="bg1"/>
              </a:solidFill>
            </a:endParaRPr>
          </a:p>
          <a:p>
            <a:endParaRPr lang="en-US" dirty="0"/>
          </a:p>
          <a:p>
            <a:r>
              <a:rPr lang="en-US" dirty="0"/>
              <a:t>One of the main points of a system using cloud is that, the data gathered can be very useful for improving the system. The system can be made AI based, after a few years, for which this cloud data can turn out very helpful. The system can also be made to help in predicting the lifetime of the bulbs, improving efficiency of the system, getting better response times etc. The project is made taking into consideration the upcoming 5G technology and this would make the cost on installing routers redundant. Also helping in improving the connectivity of the system, which can also help additional features via the 5G, such as weather alerts, repair alters, location-based lighting system etc. The approach can also be used to find out other methods which might be cheaper and better than this design, which might improve the street light systems to a better level.</a:t>
            </a:r>
            <a:endParaRPr lang="en-IN" dirty="0"/>
          </a:p>
        </p:txBody>
      </p:sp>
    </p:spTree>
    <p:extLst>
      <p:ext uri="{BB962C8B-B14F-4D97-AF65-F5344CB8AC3E}">
        <p14:creationId xmlns:p14="http://schemas.microsoft.com/office/powerpoint/2010/main" val="1538937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72EA8D-A86F-48AD-934B-1CE55BB337B7}"/>
              </a:ext>
            </a:extLst>
          </p:cNvPr>
          <p:cNvSpPr txBox="1"/>
          <p:nvPr/>
        </p:nvSpPr>
        <p:spPr>
          <a:xfrm>
            <a:off x="336550" y="457200"/>
            <a:ext cx="8807450" cy="5078313"/>
          </a:xfrm>
          <a:prstGeom prst="rect">
            <a:avLst/>
          </a:prstGeom>
          <a:noFill/>
        </p:spPr>
        <p:txBody>
          <a:bodyPr wrap="square">
            <a:spAutoFit/>
          </a:bodyPr>
          <a:lstStyle/>
          <a:p>
            <a:r>
              <a:rPr lang="en-US" sz="3600" u="sng" dirty="0">
                <a:solidFill>
                  <a:schemeClr val="bg1"/>
                </a:solidFill>
              </a:rPr>
              <a:t>Conclusion:- </a:t>
            </a:r>
          </a:p>
          <a:p>
            <a:endParaRPr lang="en-US" u="sng" dirty="0">
              <a:solidFill>
                <a:schemeClr val="bg1"/>
              </a:solidFill>
            </a:endParaRPr>
          </a:p>
          <a:p>
            <a:r>
              <a:rPr lang="en-US" dirty="0"/>
              <a:t>The project can be shifted dependent on the zone. There are various sorts of street lights. Street lights on the sides of a wide street, street lights in the focal point of a wide street, street lights on the finishes however substituting sides on a little street, etc. For every one of those kinds of street lights, it isn't important to know the heading in which vehicles are travelling. The project is applicable to a one sided road. Different approaches can be taken for different types of street lights and roads.</a:t>
            </a:r>
            <a:endParaRPr lang="en-US" u="sng" dirty="0">
              <a:solidFill>
                <a:schemeClr val="bg1"/>
              </a:solidFill>
            </a:endParaRPr>
          </a:p>
          <a:p>
            <a:endParaRPr lang="en-US" u="sng" dirty="0">
              <a:solidFill>
                <a:schemeClr val="bg1"/>
              </a:solidFill>
            </a:endParaRPr>
          </a:p>
          <a:p>
            <a:r>
              <a:rPr lang="en-US" dirty="0"/>
              <a:t>                         Therefore we have made the hardware part which is connected with the server and we can control the light ON/OFF through the system. The project works in both the ways, that is when there is a movement near the sensor the light gets ON, and OFF vice-versa during Night and can only manually controlled Morning, another way is that the entire data is shown in the website, that is how many lights are ON, which specific light is On, how many times, all the data is about Energy Savings have been displayed there.</a:t>
            </a:r>
            <a:endParaRPr lang="en-IN" dirty="0"/>
          </a:p>
        </p:txBody>
      </p:sp>
    </p:spTree>
    <p:extLst>
      <p:ext uri="{BB962C8B-B14F-4D97-AF65-F5344CB8AC3E}">
        <p14:creationId xmlns:p14="http://schemas.microsoft.com/office/powerpoint/2010/main" val="3310291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288151" y="65330"/>
            <a:ext cx="10131425" cy="1468438"/>
          </a:xfrm>
        </p:spPr>
        <p:txBody>
          <a:bodyPr>
            <a:noAutofit/>
          </a:bodyPr>
          <a:lstStyle/>
          <a:p>
            <a:pPr algn="l"/>
            <a:r>
              <a:rPr lang="en-IN" sz="3200" dirty="0"/>
              <a:t>Reference</a:t>
            </a:r>
            <a:br>
              <a:rPr lang="en-IN" sz="2000" dirty="0"/>
            </a:br>
            <a:r>
              <a:rPr lang="en-IN" sz="2000" dirty="0"/>
              <a:t>              </a:t>
            </a: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br>
              <a:rPr lang="en-IN" sz="2000" dirty="0"/>
            </a:br>
            <a:r>
              <a:rPr lang="en-IN" sz="2000" dirty="0"/>
              <a:t>           </a:t>
            </a:r>
            <a:br>
              <a:rPr lang="en-IN" sz="2000" dirty="0"/>
            </a:br>
            <a:r>
              <a:rPr lang="en-IN" sz="2000" dirty="0"/>
              <a:t>              </a:t>
            </a:r>
            <a:r>
              <a:rPr lang="en-IN" sz="2800" dirty="0"/>
              <a:t>Research paper links</a:t>
            </a:r>
            <a:endParaRPr lang="en-US" sz="2800" dirty="0"/>
          </a:p>
        </p:txBody>
      </p:sp>
      <p:sp>
        <p:nvSpPr>
          <p:cNvPr id="6" name="Subtitle 5"/>
          <p:cNvSpPr>
            <a:spLocks noGrp="1"/>
          </p:cNvSpPr>
          <p:nvPr>
            <p:ph type="body" idx="4294967295"/>
          </p:nvPr>
        </p:nvSpPr>
        <p:spPr>
          <a:xfrm>
            <a:off x="1881918" y="4688655"/>
            <a:ext cx="10131425" cy="860425"/>
          </a:xfrm>
        </p:spPr>
        <p:txBody>
          <a:bodyPr>
            <a:noAutofit/>
          </a:bodyPr>
          <a:lstStyle/>
          <a:p>
            <a:pPr algn="just"/>
            <a:r>
              <a:rPr lang="en-US" dirty="0">
                <a:hlinkClick r:id="rId2"/>
              </a:rPr>
              <a:t>https://www.tvilight.com/wp-content/uploads/2019/06/Jaipur-Smart-City-Lighting-Tvilight-Case-Study.pdf</a:t>
            </a:r>
            <a:endParaRPr lang="en-US" dirty="0"/>
          </a:p>
          <a:p>
            <a:pPr algn="just"/>
            <a:r>
              <a:rPr lang="en-US" dirty="0">
                <a:hlinkClick r:id="rId3"/>
              </a:rPr>
              <a:t>https://energy.economictimes.indiatimes.com/news/power/govt-eesl-to-install-10-lakh-led-lights-in-seven-andhra-districts/58999252</a:t>
            </a:r>
            <a:endParaRPr lang="en-US" dirty="0"/>
          </a:p>
          <a:p>
            <a:pPr algn="just"/>
            <a:r>
              <a:rPr lang="en-US" dirty="0">
                <a:hlinkClick r:id="rId4"/>
              </a:rPr>
              <a:t>https://www.thehindubusinessline.com/news/national/eesl-to-retrofit-45-lakh-streetlights-in-hyderabad-ties-up-with-ghmc/article9748694.ece</a:t>
            </a:r>
            <a:endParaRPr lang="en-US" dirty="0"/>
          </a:p>
          <a:p>
            <a:pPr algn="l"/>
            <a:endParaRPr lang="en-US" dirty="0"/>
          </a:p>
        </p:txBody>
      </p:sp>
      <p:sp>
        <p:nvSpPr>
          <p:cNvPr id="2" name="TextBox 1"/>
          <p:cNvSpPr txBox="1"/>
          <p:nvPr/>
        </p:nvSpPr>
        <p:spPr>
          <a:xfrm>
            <a:off x="2071585" y="147781"/>
            <a:ext cx="9941758" cy="4678204"/>
          </a:xfrm>
          <a:prstGeom prst="rect">
            <a:avLst/>
          </a:prstGeom>
          <a:noFill/>
        </p:spPr>
        <p:txBody>
          <a:bodyPr wrap="square" rtlCol="0">
            <a:spAutoFit/>
          </a:bodyPr>
          <a:lstStyle/>
          <a:p>
            <a:endParaRPr lang="en-IN" sz="2800" dirty="0"/>
          </a:p>
          <a:p>
            <a:r>
              <a:rPr lang="en-IN" sz="2800" dirty="0"/>
              <a:t>Base Paper Link:</a:t>
            </a:r>
            <a:endParaRPr lang="en-US" dirty="0"/>
          </a:p>
          <a:p>
            <a:r>
              <a:rPr lang="en-US" dirty="0"/>
              <a:t>Smart Lighting Systems for Smart Cities</a:t>
            </a:r>
          </a:p>
          <a:p>
            <a:br>
              <a:rPr lang="en-US" dirty="0"/>
            </a:br>
            <a:r>
              <a:rPr lang="en-US" dirty="0"/>
              <a:t>March 2018</a:t>
            </a:r>
            <a:br>
              <a:rPr lang="en-US" sz="2000" dirty="0"/>
            </a:br>
            <a:r>
              <a:rPr lang="en-US" sz="2000" dirty="0">
                <a:hlinkClick r:id="rId5"/>
              </a:rPr>
              <a:t>https://www.researchgate.net/publication/323560518_IoT-enabled_Smart_Lighting_Systems_for_Smart_Cities</a:t>
            </a:r>
            <a:endParaRPr lang="en-US" sz="2000" dirty="0"/>
          </a:p>
          <a:p>
            <a:pPr algn="just"/>
            <a:endParaRPr lang="en-IN" sz="2000" dirty="0"/>
          </a:p>
          <a:p>
            <a:r>
              <a:rPr lang="en-US" dirty="0"/>
              <a:t>Smart streetlights in Smart City: a case study of Sheffield</a:t>
            </a:r>
          </a:p>
          <a:p>
            <a:r>
              <a:rPr lang="en-IN" dirty="0"/>
              <a:t>February 2021</a:t>
            </a:r>
            <a:endParaRPr lang="en-US" dirty="0"/>
          </a:p>
          <a:p>
            <a:r>
              <a:rPr lang="en-US" dirty="0">
                <a:hlinkClick r:id="rId6"/>
              </a:rPr>
              <a:t>https://www.researchgate.net/publication/349587224_Smart_streetlights_in_Smart_City_a_case_study_of_Sheffield</a:t>
            </a:r>
            <a:endParaRPr lang="en-US" dirty="0"/>
          </a:p>
          <a:p>
            <a:endParaRPr lang="en-US" dirty="0"/>
          </a:p>
          <a:p>
            <a:br>
              <a:rPr lang="en-US" dirty="0"/>
            </a:br>
            <a:endParaRPr lang="en-US" sz="2000" dirty="0"/>
          </a:p>
        </p:txBody>
      </p:sp>
    </p:spTree>
    <p:extLst>
      <p:ext uri="{BB962C8B-B14F-4D97-AF65-F5344CB8AC3E}">
        <p14:creationId xmlns:p14="http://schemas.microsoft.com/office/powerpoint/2010/main" val="502569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511" y="1136209"/>
            <a:ext cx="9404723" cy="1400530"/>
          </a:xfrm>
        </p:spPr>
        <p:txBody>
          <a:bodyPr/>
          <a:lstStyle/>
          <a:p>
            <a:r>
              <a:rPr lang="en-IN" dirty="0"/>
              <a:t>Objective</a:t>
            </a:r>
            <a:endParaRPr lang="en-US" dirty="0"/>
          </a:p>
        </p:txBody>
      </p:sp>
      <p:sp>
        <p:nvSpPr>
          <p:cNvPr id="3" name="Content Placeholder 2"/>
          <p:cNvSpPr>
            <a:spLocks noGrp="1"/>
          </p:cNvSpPr>
          <p:nvPr>
            <p:ph idx="1"/>
          </p:nvPr>
        </p:nvSpPr>
        <p:spPr>
          <a:xfrm>
            <a:off x="680321" y="2798692"/>
            <a:ext cx="9613861" cy="3599316"/>
          </a:xfrm>
        </p:spPr>
        <p:txBody>
          <a:bodyPr/>
          <a:lstStyle/>
          <a:p>
            <a:pPr algn="just"/>
            <a:r>
              <a:rPr lang="en-US" dirty="0"/>
              <a:t>The aim of this project is to present a basis of how to implement a Smart Street Light System. It will provide a way for anyone to implement a solution with low-budget hardware and reduce electricity and also reduces CO2 emission.</a:t>
            </a:r>
          </a:p>
        </p:txBody>
      </p:sp>
    </p:spTree>
    <p:extLst>
      <p:ext uri="{BB962C8B-B14F-4D97-AF65-F5344CB8AC3E}">
        <p14:creationId xmlns:p14="http://schemas.microsoft.com/office/powerpoint/2010/main" val="1794870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Abstract</a:t>
            </a:r>
          </a:p>
        </p:txBody>
      </p:sp>
      <p:sp>
        <p:nvSpPr>
          <p:cNvPr id="3" name="Content Placeholder 2"/>
          <p:cNvSpPr>
            <a:spLocks noGrp="1"/>
          </p:cNvSpPr>
          <p:nvPr>
            <p:ph idx="1"/>
          </p:nvPr>
        </p:nvSpPr>
        <p:spPr>
          <a:xfrm>
            <a:off x="1278802" y="1853248"/>
            <a:ext cx="9638579" cy="4195481"/>
          </a:xfrm>
        </p:spPr>
        <p:txBody>
          <a:bodyPr>
            <a:normAutofit/>
          </a:bodyPr>
          <a:lstStyle/>
          <a:p>
            <a:pPr algn="just"/>
            <a:endParaRPr lang="en-IN" dirty="0"/>
          </a:p>
          <a:p>
            <a:pPr algn="just"/>
            <a:r>
              <a:rPr lang="en-IN" dirty="0"/>
              <a:t>The current street lights on our roads works on a manual On/Off system, due to which there is a lot of power consumption as the lights glow through out the night and would be off next day morning. So, to prevent this we can use the smart street light system. This system makes the light on only when necessary(</a:t>
            </a:r>
            <a:r>
              <a:rPr lang="en-IN" dirty="0" err="1"/>
              <a:t>i.e</a:t>
            </a:r>
            <a:r>
              <a:rPr lang="en-IN" dirty="0"/>
              <a:t> when a vehicle or any person is passing) and the light would remain off when no one or any vehicle is not passing. This helps in saving a lot of power, since it is automatic no man power would be required. In briefly the light will on when the light from the vehicle falls on the LDR or when an IR sensor detects the motion of any person, and it again goes off when the vehicle or a person passes away from it.</a:t>
            </a:r>
          </a:p>
          <a:p>
            <a:pPr algn="just"/>
            <a:endParaRPr lang="en-IN" dirty="0"/>
          </a:p>
          <a:p>
            <a:pPr algn="just"/>
            <a:endParaRPr lang="en-IN" dirty="0"/>
          </a:p>
        </p:txBody>
      </p:sp>
    </p:spTree>
    <p:extLst>
      <p:ext uri="{BB962C8B-B14F-4D97-AF65-F5344CB8AC3E}">
        <p14:creationId xmlns:p14="http://schemas.microsoft.com/office/powerpoint/2010/main" val="4277701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1486" y="792480"/>
            <a:ext cx="4339650" cy="3539430"/>
          </a:xfrm>
          <a:prstGeom prst="rect">
            <a:avLst/>
          </a:prstGeom>
          <a:noFill/>
        </p:spPr>
        <p:txBody>
          <a:bodyPr wrap="none" rtlCol="0">
            <a:spAutoFit/>
          </a:bodyPr>
          <a:lstStyle/>
          <a:p>
            <a:r>
              <a:rPr lang="en-IN" sz="2800" dirty="0">
                <a:solidFill>
                  <a:schemeClr val="bg1"/>
                </a:solidFill>
              </a:rPr>
              <a:t>Hardware Requirement:</a:t>
            </a:r>
          </a:p>
          <a:p>
            <a:endParaRPr lang="en-IN" sz="2800" dirty="0">
              <a:solidFill>
                <a:schemeClr val="bg1"/>
              </a:solidFill>
            </a:endParaRPr>
          </a:p>
          <a:p>
            <a:endParaRPr lang="en-IN" sz="2800" dirty="0">
              <a:solidFill>
                <a:schemeClr val="bg1"/>
              </a:solidFill>
            </a:endParaRPr>
          </a:p>
          <a:p>
            <a:endParaRPr lang="en-IN" sz="2800" dirty="0">
              <a:solidFill>
                <a:schemeClr val="bg1"/>
              </a:solidFill>
            </a:endParaRPr>
          </a:p>
          <a:p>
            <a:endParaRPr lang="en-IN" sz="2800" dirty="0">
              <a:solidFill>
                <a:schemeClr val="bg1"/>
              </a:solidFill>
            </a:endParaRPr>
          </a:p>
          <a:p>
            <a:endParaRPr lang="en-IN" sz="2800" dirty="0">
              <a:solidFill>
                <a:schemeClr val="bg1"/>
              </a:solidFill>
            </a:endParaRPr>
          </a:p>
          <a:p>
            <a:endParaRPr lang="en-IN" sz="2800" dirty="0">
              <a:solidFill>
                <a:schemeClr val="bg1"/>
              </a:solidFill>
            </a:endParaRPr>
          </a:p>
          <a:p>
            <a:r>
              <a:rPr lang="en-IN" sz="2800" dirty="0">
                <a:solidFill>
                  <a:schemeClr val="bg1"/>
                </a:solidFill>
              </a:rPr>
              <a:t>Software Requirement:	</a:t>
            </a:r>
            <a:endParaRPr lang="en-US" sz="2800" dirty="0">
              <a:solidFill>
                <a:schemeClr val="bg1"/>
              </a:solidFill>
            </a:endParaRPr>
          </a:p>
        </p:txBody>
      </p:sp>
      <p:sp>
        <p:nvSpPr>
          <p:cNvPr id="4" name="TextBox 3"/>
          <p:cNvSpPr txBox="1"/>
          <p:nvPr/>
        </p:nvSpPr>
        <p:spPr>
          <a:xfrm>
            <a:off x="2247532" y="1506583"/>
            <a:ext cx="3078920" cy="4154984"/>
          </a:xfrm>
          <a:prstGeom prst="rect">
            <a:avLst/>
          </a:prstGeom>
          <a:noFill/>
        </p:spPr>
        <p:txBody>
          <a:bodyPr wrap="none" rtlCol="0">
            <a:spAutoFit/>
          </a:bodyPr>
          <a:lstStyle/>
          <a:p>
            <a:pPr marL="342900" indent="-342900">
              <a:buFont typeface="Arial" panose="020B0604020202020204" pitchFamily="34" charset="0"/>
              <a:buChar char="•"/>
            </a:pPr>
            <a:r>
              <a:rPr lang="en-US" sz="2400" dirty="0"/>
              <a:t>Wemos D1 R2</a:t>
            </a:r>
          </a:p>
          <a:p>
            <a:pPr marL="342900" indent="-342900">
              <a:buFont typeface="Arial" panose="020B0604020202020204" pitchFamily="34" charset="0"/>
              <a:buChar char="•"/>
            </a:pPr>
            <a:r>
              <a:rPr lang="en-IN" sz="2400" dirty="0"/>
              <a:t>IR Sensor</a:t>
            </a:r>
          </a:p>
          <a:p>
            <a:pPr marL="342900" indent="-342900">
              <a:buFont typeface="Arial" panose="020B0604020202020204" pitchFamily="34" charset="0"/>
              <a:buChar char="•"/>
            </a:pPr>
            <a:r>
              <a:rPr lang="en-IN" sz="2400" dirty="0"/>
              <a:t>LED</a:t>
            </a:r>
          </a:p>
          <a:p>
            <a:pPr marL="342900" indent="-342900">
              <a:buFont typeface="Arial" panose="020B0604020202020204" pitchFamily="34" charset="0"/>
              <a:buChar char="•"/>
            </a:pPr>
            <a:r>
              <a:rPr lang="en-IN" sz="2400" dirty="0"/>
              <a:t>Bread Board</a:t>
            </a:r>
          </a:p>
          <a:p>
            <a:pPr marL="342900" indent="-342900">
              <a:buFont typeface="Arial" panose="020B0604020202020204" pitchFamily="34" charset="0"/>
              <a:buChar char="•"/>
            </a:pPr>
            <a:r>
              <a:rPr lang="en-IN" sz="2400" dirty="0"/>
              <a:t>Resistor(1K)</a:t>
            </a:r>
          </a:p>
          <a:p>
            <a:pPr marL="342900" indent="-342900">
              <a:buFont typeface="Arial" panose="020B0604020202020204" pitchFamily="34" charset="0"/>
              <a:buChar char="•"/>
            </a:pPr>
            <a:r>
              <a:rPr lang="en-IN" sz="2400" dirty="0"/>
              <a:t>LDR</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Arduino IDE</a:t>
            </a:r>
          </a:p>
          <a:p>
            <a:pPr marL="342900" indent="-342900">
              <a:buFont typeface="Arial" panose="020B0604020202020204" pitchFamily="34" charset="0"/>
              <a:buChar char="•"/>
            </a:pPr>
            <a:r>
              <a:rPr lang="en-IN" sz="2400" dirty="0"/>
              <a:t>ESP8266 Library</a:t>
            </a:r>
          </a:p>
          <a:p>
            <a:pPr marL="342900" indent="-342900">
              <a:buFont typeface="Arial" panose="020B0604020202020204" pitchFamily="34" charset="0"/>
              <a:buChar char="•"/>
            </a:pPr>
            <a:r>
              <a:rPr lang="en-IN" sz="2400" dirty="0"/>
              <a:t>Visual Studio Code</a:t>
            </a:r>
          </a:p>
        </p:txBody>
      </p:sp>
      <p:sp>
        <p:nvSpPr>
          <p:cNvPr id="6" name="TextBox 5"/>
          <p:cNvSpPr txBox="1"/>
          <p:nvPr/>
        </p:nvSpPr>
        <p:spPr>
          <a:xfrm>
            <a:off x="1001486" y="113725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0607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Literature Survey</a:t>
            </a:r>
            <a:endParaRPr lang="en-US" dirty="0"/>
          </a:p>
        </p:txBody>
      </p:sp>
      <p:sp>
        <p:nvSpPr>
          <p:cNvPr id="3" name="Content Placeholder 2"/>
          <p:cNvSpPr>
            <a:spLocks noGrp="1"/>
          </p:cNvSpPr>
          <p:nvPr>
            <p:ph idx="1"/>
          </p:nvPr>
        </p:nvSpPr>
        <p:spPr>
          <a:xfrm>
            <a:off x="569483" y="2231472"/>
            <a:ext cx="9613861" cy="4626527"/>
          </a:xfrm>
        </p:spPr>
        <p:txBody>
          <a:bodyPr>
            <a:noAutofit/>
          </a:bodyPr>
          <a:lstStyle/>
          <a:p>
            <a:pPr algn="just"/>
            <a:r>
              <a:rPr lang="en-US" sz="2000" dirty="0"/>
              <a:t>The establishment of smart street lights in India has brought a lot of change to the country. On October 7th, 2019, a total of 1 million that is 10Lakh smart street lights have been installed across the country, which is a huge milestone as it saves 6.71 billion Kilo Watts which is huge. It also reduces the emission of 4.6 million tons of carbon dioxide that too every year, also nearly 13,000 jobs have also been created because of this project. </a:t>
            </a:r>
          </a:p>
          <a:p>
            <a:pPr algn="just"/>
            <a:endParaRPr lang="en-US" sz="2000" dirty="0"/>
          </a:p>
          <a:p>
            <a:pPr algn="just"/>
            <a:r>
              <a:rPr lang="en-US" sz="2000" u="sng" dirty="0">
                <a:solidFill>
                  <a:schemeClr val="bg1"/>
                </a:solidFill>
              </a:rPr>
              <a:t>LINK:</a:t>
            </a:r>
          </a:p>
          <a:p>
            <a:pPr marL="0" indent="0" algn="just">
              <a:buNone/>
            </a:pPr>
            <a:endParaRPr lang="en-US" sz="2000" dirty="0"/>
          </a:p>
          <a:p>
            <a:pPr algn="just"/>
            <a:r>
              <a:rPr lang="en-US" sz="2000" dirty="0">
                <a:solidFill>
                  <a:schemeClr val="accent4"/>
                </a:solidFill>
              </a:rPr>
              <a:t>https://docs.google.com/document/d/1yN_rcZIkRlj9TRUQ93TkcVkPD4sPkVe4mL80GkXzWFA/edit?usp=sharing</a:t>
            </a:r>
          </a:p>
        </p:txBody>
      </p:sp>
    </p:spTree>
    <p:extLst>
      <p:ext uri="{BB962C8B-B14F-4D97-AF65-F5344CB8AC3E}">
        <p14:creationId xmlns:p14="http://schemas.microsoft.com/office/powerpoint/2010/main" val="216864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Methodology</a:t>
            </a:r>
            <a:endParaRPr lang="en-US" dirty="0"/>
          </a:p>
        </p:txBody>
      </p:sp>
      <p:sp>
        <p:nvSpPr>
          <p:cNvPr id="3" name="Content Placeholder 2"/>
          <p:cNvSpPr>
            <a:spLocks noGrp="1"/>
          </p:cNvSpPr>
          <p:nvPr>
            <p:ph idx="1"/>
          </p:nvPr>
        </p:nvSpPr>
        <p:spPr/>
        <p:txBody>
          <a:bodyPr>
            <a:normAutofit fontScale="85000" lnSpcReduction="10000"/>
          </a:bodyPr>
          <a:lstStyle/>
          <a:p>
            <a:r>
              <a:rPr lang="en-US" dirty="0"/>
              <a:t>Here we are using the IR sensor to detect the motion of the person or any vehicle and an LDR is used to detect the intensity of sunlight and to make the light ON/OFF. So when sun sets in the evening, the intensity of light falling on LDR decreases and it’s resistance increases, which leads to turning the light ON and in the morning when the intensity of sunlight falling on LDR again increases then it’s resistance decreases and the light will be turned OFF. Basically it is used to ON the lights in the evening and again OFF them in the morning. </a:t>
            </a:r>
          </a:p>
          <a:p>
            <a:r>
              <a:rPr lang="en-US" dirty="0"/>
              <a:t>After turning ON the light in the evening, during the night when the people moving in the streets will be less or when there is no single person at that time that light gets OFF, when there is movement of a pedestrian or a vehicle within the range of the sensors, then the signals emitted by the sensor deflects back and gives an indication to the sensor to turn the lights ON. In this way we can save a lot of power consumption by the street lights. </a:t>
            </a:r>
          </a:p>
        </p:txBody>
      </p:sp>
    </p:spTree>
    <p:extLst>
      <p:ext uri="{BB962C8B-B14F-4D97-AF65-F5344CB8AC3E}">
        <p14:creationId xmlns:p14="http://schemas.microsoft.com/office/powerpoint/2010/main" val="252421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281382" y="443346"/>
            <a:ext cx="6687128" cy="5921766"/>
          </a:xfrm>
          <a:prstGeom prst="rect">
            <a:avLst/>
          </a:prstGeom>
        </p:spPr>
      </p:pic>
    </p:spTree>
    <p:extLst>
      <p:ext uri="{BB962C8B-B14F-4D97-AF65-F5344CB8AC3E}">
        <p14:creationId xmlns:p14="http://schemas.microsoft.com/office/powerpoint/2010/main" val="3025490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CCFEA2-4336-4638-80BD-8D97FDE91FB5}"/>
              </a:ext>
            </a:extLst>
          </p:cNvPr>
          <p:cNvSpPr txBox="1"/>
          <p:nvPr/>
        </p:nvSpPr>
        <p:spPr>
          <a:xfrm>
            <a:off x="849385" y="1065294"/>
            <a:ext cx="6094602" cy="369332"/>
          </a:xfrm>
          <a:prstGeom prst="rect">
            <a:avLst/>
          </a:prstGeom>
          <a:noFill/>
        </p:spPr>
        <p:txBody>
          <a:bodyPr wrap="square">
            <a:spAutoFit/>
          </a:bodyPr>
          <a:lstStyle/>
          <a:p>
            <a:r>
              <a:rPr lang="en-IN" u="sng" dirty="0">
                <a:solidFill>
                  <a:schemeClr val="bg1"/>
                </a:solidFill>
              </a:rPr>
              <a:t>Product development</a:t>
            </a:r>
          </a:p>
        </p:txBody>
      </p:sp>
      <p:pic>
        <p:nvPicPr>
          <p:cNvPr id="6" name="Picture 4">
            <a:extLst>
              <a:ext uri="{FF2B5EF4-FFF2-40B4-BE49-F238E27FC236}">
                <a16:creationId xmlns:a16="http://schemas.microsoft.com/office/drawing/2014/main" id="{515F8C27-F457-45E4-8481-1C45AE73D6E6}"/>
              </a:ext>
            </a:extLst>
          </p:cNvPr>
          <p:cNvPicPr>
            <a:picLocks noChangeAspect="1"/>
          </p:cNvPicPr>
          <p:nvPr/>
        </p:nvPicPr>
        <p:blipFill rotWithShape="1">
          <a:blip r:embed="rId2"/>
          <a:srcRect l="8665" t="38407" r="37087" b="9480"/>
          <a:stretch/>
        </p:blipFill>
        <p:spPr>
          <a:xfrm>
            <a:off x="849385" y="2228837"/>
            <a:ext cx="7623694" cy="4121629"/>
          </a:xfrm>
          <a:prstGeom prst="rect">
            <a:avLst/>
          </a:prstGeom>
        </p:spPr>
      </p:pic>
    </p:spTree>
    <p:extLst>
      <p:ext uri="{BB962C8B-B14F-4D97-AF65-F5344CB8AC3E}">
        <p14:creationId xmlns:p14="http://schemas.microsoft.com/office/powerpoint/2010/main" val="3086007428"/>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1_Berlin">
  <a:themeElements>
    <a:clrScheme name="Berlin">
      <a:dk1>
        <a:sysClr val="windowText" lastClr="000000"/>
      </a:dk1>
      <a:lt1>
        <a:sysClr val="window" lastClr="FFFFFF"/>
      </a:lt1>
      <a:dk2>
        <a:srgbClr val="6A9C41"/>
      </a:dk2>
      <a:lt2>
        <a:srgbClr val="E7E6E6"/>
      </a:lt2>
      <a:accent1>
        <a:srgbClr val="A7D535"/>
      </a:accent1>
      <a:accent2>
        <a:srgbClr val="EACA4F"/>
      </a:accent2>
      <a:accent3>
        <a:srgbClr val="FD9850"/>
      </a:accent3>
      <a:accent4>
        <a:srgbClr val="F46442"/>
      </a:accent4>
      <a:accent5>
        <a:srgbClr val="54D289"/>
      </a:accent5>
      <a:accent6>
        <a:srgbClr val="6AD8CB"/>
      </a:accent6>
      <a:hlink>
        <a:srgbClr val="CAFB50"/>
      </a:hlink>
      <a:folHlink>
        <a:srgbClr val="DEFF8B"/>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38000"/>
              </a:schemeClr>
            </a:gs>
            <a:gs pos="50000">
              <a:schemeClr val="phClr">
                <a:shade val="100000"/>
                <a:hueMod val="100000"/>
                <a:satMod val="110000"/>
                <a:lumMod val="130000"/>
              </a:schemeClr>
            </a:gs>
            <a:gs pos="100000">
              <a:schemeClr val="phClr">
                <a:shade val="78000"/>
                <a:hueMod val="106000"/>
                <a:satMod val="120000"/>
                <a:lumMod val="7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B587E4A9-1405-4B4F-8BC3-512EE08D2EBF}"/>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
  <TotalTime>503</TotalTime>
  <Words>1984</Words>
  <Application>Microsoft Office PowerPoint</Application>
  <PresentationFormat>Widescreen</PresentationFormat>
  <Paragraphs>81</Paragraphs>
  <Slides>29</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29</vt:i4>
      </vt:variant>
    </vt:vector>
  </HeadingPairs>
  <TitlesOfParts>
    <vt:vector size="38" baseType="lpstr">
      <vt:lpstr>Arial</vt:lpstr>
      <vt:lpstr>Century Gothic</vt:lpstr>
      <vt:lpstr>Trebuchet MS</vt:lpstr>
      <vt:lpstr>Wingdings 3</vt:lpstr>
      <vt:lpstr>Berlin</vt:lpstr>
      <vt:lpstr>Wisp</vt:lpstr>
      <vt:lpstr>1_Berlin</vt:lpstr>
      <vt:lpstr>Ion</vt:lpstr>
      <vt:lpstr>1_Ion</vt:lpstr>
      <vt:lpstr>Control Systems - ECE2010 Review - III</vt:lpstr>
      <vt:lpstr>Introduction</vt:lpstr>
      <vt:lpstr>Objective</vt:lpstr>
      <vt:lpstr>Abstract</vt:lpstr>
      <vt:lpstr>PowerPoint Presentation</vt:lpstr>
      <vt:lpstr>Literature Survey</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Research paper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 FUNDAMENTALS            ECE3501</dc:title>
  <dc:creator>prudhvi raj kandula</dc:creator>
  <cp:lastModifiedBy>nikith varma</cp:lastModifiedBy>
  <cp:revision>33</cp:revision>
  <dcterms:created xsi:type="dcterms:W3CDTF">2020-09-05T12:40:32Z</dcterms:created>
  <dcterms:modified xsi:type="dcterms:W3CDTF">2021-05-26T12:54:41Z</dcterms:modified>
</cp:coreProperties>
</file>